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9" r:id="rId2"/>
    <p:sldId id="258" r:id="rId3"/>
    <p:sldId id="317" r:id="rId4"/>
    <p:sldId id="262" r:id="rId5"/>
    <p:sldId id="318" r:id="rId6"/>
    <p:sldId id="31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4" r:id="rId22"/>
    <p:sldId id="285" r:id="rId23"/>
    <p:sldId id="305" r:id="rId24"/>
    <p:sldId id="292" r:id="rId25"/>
    <p:sldId id="293" r:id="rId26"/>
    <p:sldId id="308" r:id="rId27"/>
    <p:sldId id="310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15" r:id="rId37"/>
    <p:sldId id="311" r:id="rId38"/>
    <p:sldId id="312" r:id="rId39"/>
    <p:sldId id="313" r:id="rId40"/>
    <p:sldId id="314" r:id="rId41"/>
    <p:sldId id="307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4" autoAdjust="0"/>
    <p:restoredTop sz="93267"/>
  </p:normalViewPr>
  <p:slideViewPr>
    <p:cSldViewPr>
      <p:cViewPr varScale="1">
        <p:scale>
          <a:sx n="73" d="100"/>
          <a:sy n="73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C74E-5E84-4435-9770-BCE61B093918}" type="datetimeFigureOut">
              <a:rPr lang="en-US" smtClean="0"/>
              <a:pPr/>
              <a:t>6/27/2020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6D403-E7D4-4D9F-BA28-9EEBB4935D7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5200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14400"/>
            <a:ext cx="6553200" cy="546052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WELCOME 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0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Schemes and Policies of Ministry of MSME,GOI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4000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4000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4000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Sandeep Agarwal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Assistant Director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Ministry of MSME,GOI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Credit Guarantee Fund Scheme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MICRO &amp; SMALL Enterprises</a:t>
            </a:r>
            <a:endParaRPr lang="en-IN" sz="3600" dirty="0">
              <a:solidFill>
                <a:srgbClr val="00B050"/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71670" y="642918"/>
            <a:ext cx="6553200" cy="592935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  <a:defRPr/>
            </a:pPr>
            <a:endParaRPr lang="en-IN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IN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The credit facilities which are eligible to be covered under the scheme are </a:t>
            </a:r>
            <a:r>
              <a:rPr lang="en-IN" sz="30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both term loans and working capital facility upto Rs. 200 lakhs per borrowing unit, extended without any collateral security </a:t>
            </a:r>
            <a:r>
              <a:rPr lang="en-IN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or third party guarantee, to a new or existing micro and small enterprise.</a:t>
            </a:r>
          </a:p>
          <a:p>
            <a:pPr algn="just">
              <a:defRPr/>
            </a:pPr>
            <a:r>
              <a:rPr lang="en-IN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 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IN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The guarantee cover available under the scheme is to the extent of 75% of the sanctioned amount of the credit facility.</a:t>
            </a:r>
            <a:endParaRPr lang="en-US" sz="30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71670" y="928670"/>
            <a:ext cx="6553200" cy="538432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IN" sz="33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The Guarantee cover under the scheme is for the agreed tenure of the term loan/composite credit. In case of working capital, the guarantee cover is of 5 years or block of 5 years.</a:t>
            </a:r>
          </a:p>
          <a:p>
            <a:pPr algn="just">
              <a:defRPr/>
            </a:pPr>
            <a:r>
              <a:rPr lang="en-IN" sz="33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 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IN" sz="33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IN" sz="33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The fee payable to the Trust under the scheme is one-time guarantee fee of 1.5% &amp; annual service fee of 0.75% </a:t>
            </a:r>
            <a:r>
              <a:rPr lang="en-IN" sz="33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on the credit facilities sanctioned. For loans upto Rs. 5 lakh, the one-time guarantee fee and annual service fee is 1% and 0.5% respectively</a:t>
            </a:r>
            <a:r>
              <a:rPr lang="en-IN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.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en-IN" sz="3200" dirty="0" smtClean="0">
              <a:solidFill>
                <a:schemeClr val="bg2">
                  <a:lumMod val="2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defRPr/>
            </a:pPr>
            <a:endParaRPr lang="en-IN" sz="3200" dirty="0" smtClean="0">
              <a:solidFill>
                <a:schemeClr val="bg2">
                  <a:lumMod val="2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>
              <a:defRPr/>
            </a:pPr>
            <a:r>
              <a:rPr lang="en-IN" sz="36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For further details, Please visit </a:t>
            </a:r>
          </a:p>
          <a:p>
            <a:pPr algn="ctr">
              <a:defRPr/>
            </a:pPr>
            <a:r>
              <a:rPr lang="en-IN" sz="3600" dirty="0" smtClean="0">
                <a:latin typeface="Vani" pitchFamily="34" charset="0"/>
                <a:cs typeface="Vani" pitchFamily="34" charset="0"/>
              </a:rPr>
              <a:t>  www.cgtmse.in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57356" y="928670"/>
            <a:ext cx="6553200" cy="5384322"/>
          </a:xfrm>
        </p:spPr>
        <p:txBody>
          <a:bodyPr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“Lean Manufacturing”</a:t>
            </a:r>
            <a:endParaRPr lang="en-IN" sz="4400" dirty="0">
              <a:solidFill>
                <a:srgbClr val="00B050"/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3108" y="642918"/>
            <a:ext cx="6553200" cy="5384322"/>
          </a:xfrm>
        </p:spPr>
        <p:txBody>
          <a:bodyPr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ctr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tabLst>
                <a:tab pos="0" algn="l"/>
                <a:tab pos="93663" algn="l"/>
                <a:tab pos="185738" algn="l"/>
              </a:tabLst>
              <a:defRPr/>
            </a:pP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To improve productivity and minimize  wastage in  Manufacturing Enterprise</a:t>
            </a:r>
          </a:p>
          <a:p>
            <a:pPr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tabLst>
                <a:tab pos="0" algn="l"/>
                <a:tab pos="93663" algn="l"/>
                <a:tab pos="185738" algn="l"/>
              </a:tabLst>
              <a:defRPr/>
            </a:pPr>
            <a:endParaRPr lang="en-US" sz="2400" dirty="0" smtClean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  <a:p>
            <a:pPr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l"/>
                <a:tab pos="93663" algn="l"/>
                <a:tab pos="185738" algn="l"/>
              </a:tabLst>
              <a:defRPr/>
            </a:pP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Mini Cluster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l"/>
                <a:tab pos="93663" algn="l"/>
                <a:tab pos="185738" algn="l"/>
              </a:tabLst>
              <a:defRPr/>
            </a:pP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Special Purpose Vehicle (SPV)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l"/>
                <a:tab pos="93663" algn="l"/>
                <a:tab pos="185738" algn="l"/>
              </a:tabLst>
              <a:defRPr/>
            </a:pP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Group of 6 to 10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l"/>
                <a:tab pos="93663" algn="l"/>
                <a:tab pos="185738" algn="l"/>
              </a:tabLst>
              <a:defRPr/>
            </a:pP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Nodal Agency: PPDC AGRA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l"/>
                <a:tab pos="93663" algn="l"/>
                <a:tab pos="185738" algn="l"/>
              </a:tabLst>
              <a:defRPr/>
            </a:pP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80% GOI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0" algn="l"/>
                <a:tab pos="93663" algn="l"/>
                <a:tab pos="185738" algn="l"/>
              </a:tabLst>
              <a:defRPr/>
            </a:pP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20%  Association’s  contribution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3108" y="928670"/>
            <a:ext cx="6553200" cy="5384322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Lean Manufacturing(LM) is better production of goods by:</a:t>
            </a:r>
          </a:p>
          <a:p>
            <a:pPr lvl="1" algn="just">
              <a:lnSpc>
                <a:spcPct val="125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Eliminating non-value added activities / wastes</a:t>
            </a:r>
          </a:p>
          <a:p>
            <a:pPr lvl="1" algn="just">
              <a:lnSpc>
                <a:spcPct val="125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Helping to produce more with same resources</a:t>
            </a:r>
            <a:r>
              <a:rPr lang="en-IN" sz="24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Scheme is under operation for 500         mini clusters.</a:t>
            </a:r>
          </a:p>
          <a:p>
            <a:pPr algn="just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PPDC Agra is working as Monitoring &amp; Implementing Agency.</a:t>
            </a: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BEFORE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AFTER	</a:t>
            </a:r>
            <a:endParaRPr lang="en-IN" dirty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G:\New Folder\4round fpp\JAI BHAVANI MATA STAMPING\CP4 SCRAP YARD\12.06.10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00240"/>
            <a:ext cx="3233742" cy="2922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G:\5 round\JBM\10.07.1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00240"/>
            <a:ext cx="3110120" cy="2876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BEFORE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                    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AFTER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    </a:t>
            </a: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MCCIA\All cluster company before fpp\GANESH ENG\Packing &amp; dispatch area\09.04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33564" y="1981200"/>
            <a:ext cx="3248035" cy="2805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G:\MCCIA\All cluster company before fpp\GANESH ENG\Packing &amp; dispatch area\09.07.10 (6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1981200"/>
            <a:ext cx="3237257" cy="2733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3108" y="785794"/>
            <a:ext cx="6553200" cy="5384322"/>
          </a:xfrm>
        </p:spPr>
        <p:txBody>
          <a:bodyPr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    </a:t>
            </a:r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“Support for Entrepreneurial &amp; Managerial Development of SMEs Through Incubators”</a:t>
            </a:r>
            <a:endParaRPr lang="en-IN" sz="3600" dirty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5984" y="571480"/>
            <a:ext cx="6196010" cy="4970004"/>
          </a:xfrm>
        </p:spPr>
        <p:txBody>
          <a:bodyPr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Do you know what MSME is…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600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600" dirty="0" smtClean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dirty="0" smtClean="0">
                <a:solidFill>
                  <a:schemeClr val="accent1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Let’s have a quick introduction with us</a:t>
            </a:r>
            <a:endParaRPr lang="en-IN" sz="3600" dirty="0">
              <a:solidFill>
                <a:schemeClr val="accent1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3108" y="1000108"/>
            <a:ext cx="6553200" cy="5384322"/>
          </a:xfrm>
        </p:spPr>
        <p:txBody>
          <a:bodyPr>
            <a:normAutofit fontScale="62500" lnSpcReduction="2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To promote emerging technological and knowledge-based innovative ventures that seek the nurturing of ideas from professionals. </a:t>
            </a:r>
          </a:p>
          <a:p>
            <a:pPr algn="just">
              <a:buClr>
                <a:schemeClr val="accent3">
                  <a:lumMod val="50000"/>
                </a:schemeClr>
              </a:buClr>
              <a:defRPr/>
            </a:pPr>
            <a:endParaRPr lang="en-US" sz="35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Entrepreneurial ideas have to be fostered and developed in a supportive environment before they become attractive for venture capital. </a:t>
            </a:r>
          </a:p>
          <a:p>
            <a:pPr algn="just">
              <a:buClr>
                <a:schemeClr val="accent3">
                  <a:lumMod val="50000"/>
                </a:schemeClr>
              </a:buClr>
              <a:defRPr/>
            </a:pPr>
            <a:endParaRPr lang="en-US" sz="35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To promote networking and forging of linkages with other constituents of the innovation chain for commercialization of their developments.</a:t>
            </a:r>
          </a:p>
          <a:p>
            <a:pPr algn="just">
              <a:buClr>
                <a:schemeClr val="accent3">
                  <a:lumMod val="50000"/>
                </a:schemeClr>
              </a:buClr>
              <a:defRPr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</a:t>
            </a: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US" sz="35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Rs15 lakhs per idea/unit. Implemented through Technical/ Management Institutes.</a:t>
            </a:r>
            <a:endParaRPr lang="en-IN" sz="3500" dirty="0">
              <a:solidFill>
                <a:srgbClr val="00B050"/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 </a:t>
            </a:r>
            <a:r>
              <a:rPr lang="en-US" sz="3800" dirty="0" smtClean="0">
                <a:solidFill>
                  <a:srgbClr val="00B050"/>
                </a:solidFill>
                <a:latin typeface="Arial Black" pitchFamily="34" charset="0"/>
              </a:rPr>
              <a:t>Implementation of Design Expertise to Manufacturing MSME Sector</a:t>
            </a:r>
            <a:endParaRPr lang="en-IN" sz="3800" dirty="0" smtClean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6553200" cy="5638800"/>
          </a:xfrm>
        </p:spPr>
        <p:txBody>
          <a:bodyPr>
            <a:noAutofit/>
          </a:bodyPr>
          <a:lstStyle/>
          <a:p>
            <a:pPr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n-IN" sz="2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Undertaking Design Projects by Professionals-</a:t>
            </a:r>
          </a:p>
          <a:p>
            <a:pPr lvl="1"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IN" sz="22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For Micro Unit GOI          : 75%</a:t>
            </a:r>
          </a:p>
          <a:p>
            <a:pPr lvl="1"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IN" sz="22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For SME Unit GOI            : 60%</a:t>
            </a:r>
          </a:p>
          <a:p>
            <a:pPr lvl="1"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IN" sz="22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PROJECT RANGE           : 15-40 lakhs</a:t>
            </a:r>
          </a:p>
          <a:p>
            <a:pPr lvl="1" algn="just">
              <a:buClr>
                <a:schemeClr val="accent3">
                  <a:lumMod val="50000"/>
                </a:schemeClr>
              </a:buClr>
              <a:defRPr/>
            </a:pPr>
            <a:endParaRPr lang="en-IN" sz="2200" b="1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lvl="1" algn="l">
              <a:buClr>
                <a:schemeClr val="accent3">
                  <a:lumMod val="50000"/>
                </a:schemeClr>
              </a:buClr>
              <a:defRPr/>
            </a:pPr>
            <a:r>
              <a:rPr lang="en-IN" sz="2200" b="1" dirty="0" smtClean="0">
                <a:latin typeface="Vani" pitchFamily="34" charset="0"/>
                <a:cs typeface="Vani" pitchFamily="34" charset="0"/>
              </a:rPr>
              <a:t>Payment in Three Stages </a:t>
            </a:r>
          </a:p>
          <a:p>
            <a:pPr lvl="1"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IN" sz="22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Strategy &amp; Concept         : 40 %</a:t>
            </a:r>
          </a:p>
          <a:p>
            <a:pPr lvl="1"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IN" sz="22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Detail Design                    : 30%</a:t>
            </a:r>
          </a:p>
          <a:p>
            <a:pPr lvl="1"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IN" sz="2200" b="1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Implementation Report    : 30%</a:t>
            </a:r>
          </a:p>
          <a:p>
            <a:pPr lvl="1" algn="just"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en-IN" sz="2200" b="1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SzPct val="90000"/>
              <a:buFont typeface="Wingdings" pitchFamily="2" charset="2"/>
              <a:buChar char="ü"/>
              <a:defRPr/>
            </a:pPr>
            <a:r>
              <a:rPr lang="en-IN" sz="2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Nodal Agency            :NID, </a:t>
            </a:r>
            <a:r>
              <a:rPr lang="en-IN" sz="2200" dirty="0" err="1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Ahmedabad</a:t>
            </a:r>
            <a:r>
              <a:rPr lang="en-IN" sz="2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,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90000"/>
              <a:defRPr/>
            </a:pPr>
            <a:r>
              <a:rPr lang="en-IN" sz="2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                                     :</a:t>
            </a:r>
            <a:r>
              <a:rPr lang="en-IN" sz="2200" dirty="0" err="1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IISc</a:t>
            </a:r>
            <a:r>
              <a:rPr lang="en-IN" sz="2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IN" sz="2200" dirty="0" err="1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Banlore</a:t>
            </a:r>
            <a:endParaRPr lang="en-IN" sz="2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buClr>
                <a:schemeClr val="accent3">
                  <a:lumMod val="50000"/>
                </a:schemeClr>
              </a:buClr>
              <a:buSzPct val="90000"/>
              <a:defRPr/>
            </a:pPr>
            <a:r>
              <a:rPr lang="en-IN" sz="2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                                     :IIT,NIT &amp; </a:t>
            </a:r>
            <a:r>
              <a:rPr lang="en-IN" sz="2200" dirty="0" err="1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Toolroom</a:t>
            </a:r>
            <a:endParaRPr lang="en-IN" sz="2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 Black" pitchFamily="34" charset="0"/>
              </a:rPr>
              <a:t>Student design project funding</a:t>
            </a:r>
            <a:endParaRPr lang="en-US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Vani"/>
              </a:rPr>
              <a:t>Reimbursing 75 % expenses subject to Rs.1.5 lakhs total project cost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Vani"/>
              </a:rPr>
              <a:t>MSME Units contribution  25 % (Student designer stipend, conveyance, documentation &amp; model making costs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Vani"/>
              </a:rPr>
              <a:t>Funding in 3 stages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Vani"/>
              </a:rPr>
              <a:t>               Stage 1-Application approval    : 25%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Vani"/>
              </a:rPr>
              <a:t>               Stage 2-Mid Stage                      : 25%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Vani"/>
              </a:rPr>
              <a:t>               Stage 3 Final Report                  : 50%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Vani"/>
            </a:endParaRPr>
          </a:p>
          <a:p>
            <a:pPr>
              <a:buSzPct val="100000"/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002060"/>
                </a:solidFill>
                <a:latin typeface="Vani"/>
              </a:rPr>
              <a:t> Project duration   : One Year</a:t>
            </a:r>
            <a:endParaRPr lang="en-US" b="1" dirty="0">
              <a:solidFill>
                <a:srgbClr val="002060"/>
              </a:solidFill>
              <a:latin typeface="Va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71670" y="857232"/>
            <a:ext cx="6553200" cy="538432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3200" dirty="0" smtClean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3200" dirty="0" smtClean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3200" dirty="0" smtClean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“Building Awareness on Intellectual Property Rights” (IPR) for MSMEs</a:t>
            </a:r>
            <a:endParaRPr lang="en-IN" sz="3600" dirty="0" smtClean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28794" y="928670"/>
            <a:ext cx="6781800" cy="576532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200" b="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Assistance for Grant on Patent/ GI Registration: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3200" b="0" dirty="0" smtClean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  <a:p>
            <a:pPr marL="1079500" indent="-285750"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Domestic Patent   :1 lakh</a:t>
            </a:r>
          </a:p>
          <a:p>
            <a:pPr marL="1079500" indent="-285750"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Foreign Patent      : 5 lakh</a:t>
            </a:r>
          </a:p>
          <a:p>
            <a:pPr marL="1079500" indent="-285750"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GI Registration     : 2 lakh</a:t>
            </a:r>
          </a:p>
          <a:p>
            <a:pPr marL="1079500" indent="-285750"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Trademark             : 0.10 lakh</a:t>
            </a:r>
          </a:p>
          <a:p>
            <a:pPr marL="1079500" indent="-285750"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Assistance for setting up IP </a:t>
            </a:r>
          </a:p>
          <a:p>
            <a:pPr marL="1079500" indent="-285750" algn="just">
              <a:lnSpc>
                <a:spcPct val="90000"/>
              </a:lnSpc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Facilitation Centre   :100 Lakh</a:t>
            </a:r>
          </a:p>
          <a:p>
            <a:pPr marL="1079500" indent="-285750" algn="just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609600"/>
            <a:ext cx="6781800" cy="576532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44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“Procurement &amp; Marketing Support”</a:t>
            </a:r>
          </a:p>
          <a:p>
            <a:pPr marL="1079500" indent="-285750" algn="just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63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71670" y="642918"/>
            <a:ext cx="6781800" cy="576532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Participation of MSE in Domestic Fair/Exhibition</a:t>
            </a:r>
          </a:p>
          <a:p>
            <a:pPr algn="just">
              <a:lnSpc>
                <a:spcPct val="90000"/>
              </a:lnSpc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Vani" pitchFamily="34" charset="0"/>
                <a:cs typeface="Vani" pitchFamily="34" charset="0"/>
              </a:rPr>
              <a:t>Space Rent Charge: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               - 80% Gen                    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               - 100%SC/ST/W/NER/PH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                  upto Rs 30000/-</a:t>
            </a:r>
          </a:p>
          <a:p>
            <a:pPr>
              <a:lnSpc>
                <a:spcPct val="90000"/>
              </a:lnSpc>
              <a:defRPr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Vani" pitchFamily="34" charset="0"/>
                <a:cs typeface="Vani" pitchFamily="34" charset="0"/>
              </a:rPr>
              <a:t>Contingencies Expenses: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                      (Travel, Publicity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etc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)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                 100% upto Rs 15000/-</a:t>
            </a: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82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Micro &amp; Small Enterprises-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Cluster Development Programme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(MSE-CDP)</a:t>
            </a:r>
            <a:endParaRPr lang="en-US" sz="4000" dirty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685800"/>
            <a:ext cx="6705600" cy="5689122"/>
          </a:xfrm>
        </p:spPr>
        <p:txBody>
          <a:bodyPr>
            <a:normAutofit fontScale="92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GUIDING PRINCIPLES FOR CFC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 smtClean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/>
                <a:cs typeface="Times New Roman" pitchFamily="18" charset="0"/>
              </a:rPr>
              <a:t>In term with the long term vision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/>
                <a:cs typeface="Times New Roman" pitchFamily="18" charset="0"/>
              </a:rPr>
              <a:t>Avoidance of duplication of facilities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581025" algn="l"/>
              </a:tabLst>
              <a:defRPr/>
            </a:pPr>
            <a:r>
              <a:rPr lang="en-US" sz="3200" dirty="0" smtClean="0">
                <a:solidFill>
                  <a:srgbClr val="00B050"/>
                </a:solidFill>
                <a:latin typeface="Vani"/>
                <a:cs typeface="Times New Roman" pitchFamily="18" charset="0"/>
              </a:rPr>
              <a:t>Project cost     : Rs. 20 crores/ Cluster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/>
                <a:cs typeface="Times New Roman" pitchFamily="18" charset="0"/>
              </a:rPr>
              <a:t>GOI grant         : 70% of the                   Project cost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0" algn="l"/>
                <a:tab pos="52388" algn="l"/>
                <a:tab pos="352425" algn="l"/>
              </a:tabLs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Vani"/>
                <a:cs typeface="Times New Roman" pitchFamily="18" charset="0"/>
              </a:rPr>
              <a:t>(90% for projects in N.E. &amp; hill states, more than 50% micro, women &amp; SC/ST units)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fontAlgn="ctr"/>
            <a:endParaRPr lang="en-IN" sz="2400" dirty="0" smtClean="0"/>
          </a:p>
          <a:p>
            <a:pPr fontAlgn="ctr"/>
            <a:r>
              <a:rPr lang="en-IN" sz="2400" dirty="0" smtClean="0">
                <a:solidFill>
                  <a:srgbClr val="00B050"/>
                </a:solidFill>
              </a:rPr>
              <a:t>INVESTMENT CEILING FOR PLANT &amp;   </a:t>
            </a:r>
          </a:p>
          <a:p>
            <a:pPr fontAlgn="ctr"/>
            <a:r>
              <a:rPr lang="en-IN" sz="2400" dirty="0" smtClean="0">
                <a:solidFill>
                  <a:srgbClr val="00B050"/>
                </a:solidFill>
              </a:rPr>
              <a:t>       MACHINERY OR EQUIPMENTS</a:t>
            </a:r>
          </a:p>
          <a:p>
            <a:pPr fontAlgn="ctr"/>
            <a:r>
              <a:rPr lang="en-IN" sz="2400" b="0" dirty="0" smtClean="0">
                <a:solidFill>
                  <a:schemeClr val="accent3"/>
                </a:solidFill>
              </a:rPr>
              <a:t>             </a:t>
            </a:r>
            <a:r>
              <a:rPr lang="en-IN" sz="2400" b="0" dirty="0" smtClean="0">
                <a:solidFill>
                  <a:srgbClr val="FF0000"/>
                </a:solidFill>
              </a:rPr>
              <a:t>(Valid upto 30 June,2020)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0" y="2819400"/>
          <a:ext cx="6096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Vani" pitchFamily="34" charset="0"/>
                          <a:cs typeface="Vani" pitchFamily="34" charset="0"/>
                        </a:rPr>
                        <a:t>CLASSIFICATION</a:t>
                      </a:r>
                    </a:p>
                    <a:p>
                      <a:endParaRPr lang="en-IN" sz="14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Vani" pitchFamily="34" charset="0"/>
                          <a:cs typeface="Vani" pitchFamily="34" charset="0"/>
                        </a:rPr>
                        <a:t>MANUFACTURING ENTERPRISES</a:t>
                      </a:r>
                    </a:p>
                    <a:p>
                      <a:endParaRPr lang="en-IN" sz="14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Vani" pitchFamily="34" charset="0"/>
                          <a:cs typeface="Vani" pitchFamily="34" charset="0"/>
                        </a:rPr>
                        <a:t>SERVICE ENTERPRISES</a:t>
                      </a:r>
                    </a:p>
                    <a:p>
                      <a:endParaRPr lang="en-IN" sz="14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Vani" pitchFamily="34" charset="0"/>
                          <a:cs typeface="Vani" pitchFamily="34" charset="0"/>
                        </a:rPr>
                        <a:t>MICRO</a:t>
                      </a:r>
                      <a:endParaRPr lang="en-IN" sz="2000" b="1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Up to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Rs. 25 Lakh</a:t>
                      </a:r>
                      <a:endParaRPr lang="en-IN" sz="20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Up to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Rs. 10 Lakh</a:t>
                      </a:r>
                      <a:endParaRPr lang="en-IN" sz="20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Vani" pitchFamily="34" charset="0"/>
                          <a:cs typeface="Vani" pitchFamily="34" charset="0"/>
                        </a:rPr>
                        <a:t>SMALL</a:t>
                      </a:r>
                      <a:endParaRPr lang="en-IN" sz="2000" b="1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Above Rs. 25 Lakh &amp;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up to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Rs. 5 </a:t>
                      </a:r>
                      <a:r>
                        <a:rPr lang="en-IN" sz="2000" dirty="0" err="1" smtClean="0">
                          <a:latin typeface="Vani" pitchFamily="34" charset="0"/>
                          <a:cs typeface="Vani" pitchFamily="34" charset="0"/>
                        </a:rPr>
                        <a:t>Crore</a:t>
                      </a:r>
                      <a:endParaRPr lang="en-IN" sz="20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Above Rs. 10 Lakh &amp;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up to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Rs. 2 </a:t>
                      </a:r>
                      <a:r>
                        <a:rPr lang="en-IN" sz="2000" dirty="0" err="1" smtClean="0">
                          <a:latin typeface="Vani" pitchFamily="34" charset="0"/>
                          <a:cs typeface="Vani" pitchFamily="34" charset="0"/>
                        </a:rPr>
                        <a:t>Crore</a:t>
                      </a:r>
                      <a:endParaRPr lang="en-IN" sz="2000" dirty="0" smtClean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Vani" pitchFamily="34" charset="0"/>
                          <a:cs typeface="Vani" pitchFamily="34" charset="0"/>
                        </a:rPr>
                        <a:t>MEDIUM</a:t>
                      </a:r>
                      <a:endParaRPr lang="en-IN" sz="2000" b="1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Above Rs. 5 Crore</a:t>
                      </a:r>
                      <a:r>
                        <a:rPr lang="en-IN" sz="2000" baseline="0" dirty="0" smtClean="0">
                          <a:latin typeface="Vani" pitchFamily="34" charset="0"/>
                          <a:cs typeface="Vani" pitchFamily="34" charset="0"/>
                        </a:rPr>
                        <a:t>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&amp;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up to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Rs. 10 </a:t>
                      </a:r>
                      <a:r>
                        <a:rPr lang="en-IN" sz="2000" dirty="0" err="1" smtClean="0">
                          <a:latin typeface="Vani" pitchFamily="34" charset="0"/>
                          <a:cs typeface="Vani" pitchFamily="34" charset="0"/>
                        </a:rPr>
                        <a:t>Crore</a:t>
                      </a:r>
                      <a:endParaRPr lang="en-IN" sz="2000" dirty="0" smtClean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Above Rs. 2 Crore &amp;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up to </a:t>
                      </a:r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Rs. 5 </a:t>
                      </a:r>
                      <a:r>
                        <a:rPr lang="en-IN" sz="2000" dirty="0" err="1" smtClean="0">
                          <a:latin typeface="Vani" pitchFamily="34" charset="0"/>
                          <a:cs typeface="Vani" pitchFamily="34" charset="0"/>
                        </a:rPr>
                        <a:t>Crore</a:t>
                      </a:r>
                      <a:endParaRPr lang="en-IN" sz="2000" dirty="0" smtClean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20234" y="1168878"/>
            <a:ext cx="6781800" cy="568912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/>
                <a:cs typeface="Vani" pitchFamily="34" charset="0"/>
              </a:rPr>
              <a:t>The remaining portion to be provided by the state government concerned &amp; project beneficiaries.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Vani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 smtClean="0">
              <a:solidFill>
                <a:schemeClr val="tx2">
                  <a:lumMod val="75000"/>
                </a:schemeClr>
              </a:solidFill>
              <a:latin typeface="Vani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/>
                <a:cs typeface="Vani" pitchFamily="34" charset="0"/>
              </a:rPr>
              <a:t> In all the cases, the entire cost of land and building shall be met by SPV/ state government concerned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Vani"/>
                <a:cs typeface="Times New Roman" pitchFamily="18" charset="0"/>
              </a:rPr>
              <a:t>.</a:t>
            </a:r>
            <a:endParaRPr lang="en-US" sz="3000" dirty="0">
              <a:solidFill>
                <a:schemeClr val="accent2"/>
              </a:solidFill>
              <a:latin typeface="Vani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990600"/>
            <a:ext cx="6705600" cy="5384322"/>
          </a:xfrm>
        </p:spPr>
        <p:txBody>
          <a:bodyPr>
            <a:normAutofit/>
          </a:bodyPr>
          <a:lstStyle/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The CFC may be utilized by :</a:t>
            </a:r>
          </a:p>
          <a:p>
            <a:pPr marL="1257300" lvl="2" indent="-636588" algn="l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Vani" pitchFamily="34" charset="0"/>
                <a:cs typeface="Vani" pitchFamily="34" charset="0"/>
              </a:rPr>
              <a:t> SPV members </a:t>
            </a:r>
          </a:p>
          <a:p>
            <a:pPr marL="1257300" lvl="2" indent="-714375" algn="l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Vani" pitchFamily="34" charset="0"/>
                <a:cs typeface="Vani" pitchFamily="34" charset="0"/>
              </a:rPr>
              <a:t> Other cluster members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685800"/>
            <a:ext cx="6553200" cy="5689122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Special purpose vehicle (SPV), i.e.,  Society/Trust/ Co. :To be formed by Cluster Beneficiaries before seeking      Funds for  Common Facility Centre (CFC)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Min. no. of Enterprises   : 20 Nos.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In special cases              : 10 Nos.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8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6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Public Procurement Policy-2012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6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 for MSE’s</a:t>
            </a:r>
            <a:endParaRPr lang="en-US" sz="4600" dirty="0">
              <a:solidFill>
                <a:srgbClr val="00B050"/>
              </a:solidFill>
              <a:latin typeface="Arial Black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533400"/>
            <a:ext cx="6705600" cy="5841522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MSE’s registered with District Industries Centre or Khadi and Village Industries Commission (KVIC) or Khadi and Village Industries  Board (KVIB) or Coir Board or NSIC or Directorate of Handicrafts &amp; Handloom or any other body specified by Ministry of MSME.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It has come into force from 1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st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April, 2012.</a:t>
            </a:r>
          </a:p>
          <a:p>
            <a:pPr algn="just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defRPr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After a period of three years i.e. from 1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st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April, 2015, overall procurement goal of 20 (</a:t>
            </a:r>
            <a:r>
              <a:rPr lang="en-US" sz="2400" dirty="0" smtClean="0"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Now 25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) percent shall be made mandatory.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3108" y="1066800"/>
            <a:ext cx="6553200" cy="57912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Every central ministry or department or PSU shall set an annual goal of procurement from MSE’s from the financial year 2012-13 and onwards, with the objective of achieving an overall procurement of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minimum of 20 (</a:t>
            </a:r>
            <a:r>
              <a:rPr lang="en-US" sz="2800" u="sng" dirty="0" smtClean="0"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Now 25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) percent, of total annual purchases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of products purchased and services rendered by MSE’s in a period of 3  years.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dirty="0" smtClean="0">
                <a:solidFill>
                  <a:srgbClr val="00B050"/>
                </a:solidFill>
                <a:latin typeface="Arial Black" pitchFamily="34" charset="0"/>
              </a:rPr>
              <a:t>SIDBI safe loan for msme</a:t>
            </a:r>
            <a:r>
              <a:rPr lang="en-IN" sz="2400" dirty="0" smtClean="0">
                <a:solidFill>
                  <a:srgbClr val="00B050"/>
                </a:solidFill>
                <a:latin typeface="Arial Black" pitchFamily="34" charset="0"/>
              </a:rPr>
              <a:t>s</a:t>
            </a:r>
            <a:endParaRPr lang="en-US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Upto 100% finance for Capex/working capital</a:t>
            </a:r>
          </a:p>
          <a:p>
            <a:r>
              <a:rPr lang="en-IN" dirty="0" smtClean="0"/>
              <a:t>All MSMEs relating to fight Corona virus</a:t>
            </a:r>
          </a:p>
          <a:p>
            <a:r>
              <a:rPr lang="en-IN" dirty="0" smtClean="0"/>
              <a:t>Maximum upto 50 lakhs</a:t>
            </a:r>
          </a:p>
          <a:p>
            <a:r>
              <a:rPr lang="en-IN" dirty="0" smtClean="0"/>
              <a:t>Interest 5% per annum</a:t>
            </a:r>
          </a:p>
          <a:p>
            <a:r>
              <a:rPr lang="en-IN" dirty="0" smtClean="0"/>
              <a:t>Term loan repayment in 5 years including moratorium</a:t>
            </a:r>
          </a:p>
          <a:p>
            <a:r>
              <a:rPr lang="en-IN" dirty="0" smtClean="0"/>
              <a:t>Working capital repayment in 18 months </a:t>
            </a:r>
          </a:p>
          <a:p>
            <a:r>
              <a:rPr lang="en-IN" dirty="0" smtClean="0"/>
              <a:t>Collateral free</a:t>
            </a:r>
          </a:p>
          <a:p>
            <a:r>
              <a:rPr lang="en-IN" dirty="0" smtClean="0"/>
              <a:t>Upto September 30, 2020 </a:t>
            </a:r>
          </a:p>
          <a:p>
            <a:r>
              <a:rPr lang="en-IN" b="1" u="sng" dirty="0" smtClean="0">
                <a:solidFill>
                  <a:srgbClr val="FF0000"/>
                </a:solidFill>
              </a:rPr>
              <a:t>https://onlineloanappl.sidbi.in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sz="3200" b="1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-IN" sz="3200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IN" sz="3200" b="1" dirty="0" smtClean="0">
                <a:solidFill>
                  <a:srgbClr val="00B050"/>
                </a:solidFill>
                <a:latin typeface="Arial Black" pitchFamily="34" charset="0"/>
              </a:rPr>
              <a:t>3</a:t>
            </a:r>
            <a:r>
              <a:rPr lang="en-IN" sz="3200" dirty="0" smtClean="0">
                <a:solidFill>
                  <a:srgbClr val="00B050"/>
                </a:solidFill>
              </a:rPr>
              <a:t> </a:t>
            </a:r>
            <a:r>
              <a:rPr lang="en-IN" sz="3200" dirty="0" smtClean="0">
                <a:solidFill>
                  <a:srgbClr val="00B050"/>
                </a:solidFill>
                <a:latin typeface="Arial Black" pitchFamily="34" charset="0"/>
              </a:rPr>
              <a:t>lakh crore collateral free automatic loan to msmes</a:t>
            </a:r>
            <a:endParaRPr lang="en-US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Emergency credit line from bank and NBFC upto 20% entire outstanding credit as on 29.02.2020</a:t>
            </a:r>
          </a:p>
          <a:p>
            <a:r>
              <a:rPr lang="en-IN" dirty="0" smtClean="0"/>
              <a:t>Borrower with upto 25 crores and 100 crores turnover</a:t>
            </a:r>
          </a:p>
          <a:p>
            <a:r>
              <a:rPr lang="en-IN" dirty="0" smtClean="0"/>
              <a:t>Loan repayment 4 year tenure/moratorium of 12 months on payment of principle</a:t>
            </a:r>
          </a:p>
          <a:p>
            <a:r>
              <a:rPr lang="en-IN" dirty="0" smtClean="0"/>
              <a:t>ROI – 9.25% bank,    14% NBFC</a:t>
            </a:r>
          </a:p>
          <a:p>
            <a:r>
              <a:rPr lang="en-IN" dirty="0" smtClean="0"/>
              <a:t>Scheme upto 31</a:t>
            </a:r>
            <a:r>
              <a:rPr lang="en-IN" baseline="30000" dirty="0" smtClean="0"/>
              <a:t>st</a:t>
            </a:r>
            <a:r>
              <a:rPr lang="en-IN" dirty="0" smtClean="0"/>
              <a:t> October or sanction of 3 lakh crores (whichever is earlier)</a:t>
            </a:r>
          </a:p>
          <a:p>
            <a:r>
              <a:rPr lang="en-IN" dirty="0" smtClean="0"/>
              <a:t>45 lakh units to be covered including MUDRA borrowers</a:t>
            </a:r>
          </a:p>
          <a:p>
            <a:r>
              <a:rPr lang="en-IN" dirty="0" smtClean="0"/>
              <a:t>Eligibility: Regular /SMA-0/SMA-1</a:t>
            </a:r>
          </a:p>
          <a:p>
            <a:r>
              <a:rPr lang="en-IN" dirty="0" smtClean="0"/>
              <a:t>For more details </a:t>
            </a:r>
            <a:r>
              <a:rPr lang="en-IN" dirty="0" smtClean="0">
                <a:solidFill>
                  <a:srgbClr val="FF0000"/>
                </a:solidFill>
              </a:rPr>
              <a:t>www.champions.gov.in</a:t>
            </a:r>
          </a:p>
          <a:p>
            <a:endParaRPr lang="en-US" dirty="0"/>
          </a:p>
        </p:txBody>
      </p:sp>
      <p:pic>
        <p:nvPicPr>
          <p:cNvPr id="4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 </a:t>
            </a:r>
            <a:r>
              <a:rPr lang="en-IN" dirty="0" smtClean="0">
                <a:solidFill>
                  <a:srgbClr val="00B050"/>
                </a:solidFill>
                <a:latin typeface="Arial Black" pitchFamily="34" charset="0"/>
              </a:rPr>
              <a:t>government to support stressed </a:t>
            </a:r>
            <a:r>
              <a:rPr lang="en-IN" sz="3600" dirty="0" smtClean="0">
                <a:solidFill>
                  <a:srgbClr val="00B050"/>
                </a:solidFill>
                <a:latin typeface="Arial Black" pitchFamily="34" charset="0"/>
              </a:rPr>
              <a:t>msme</a:t>
            </a:r>
            <a:r>
              <a:rPr lang="en-IN" sz="2200" dirty="0" smtClean="0">
                <a:solidFill>
                  <a:srgbClr val="00B050"/>
                </a:solidFill>
                <a:latin typeface="Arial Black" pitchFamily="34" charset="0"/>
              </a:rPr>
              <a:t>s</a:t>
            </a:r>
            <a:r>
              <a:rPr lang="en-IN" dirty="0" smtClean="0">
                <a:solidFill>
                  <a:srgbClr val="00B050"/>
                </a:solidFill>
                <a:latin typeface="Arial Black" pitchFamily="34" charset="0"/>
              </a:rPr>
              <a:t> with infusion of Rs 20,000 crore equity support through subordinate debt </a:t>
            </a:r>
            <a:endParaRPr lang="en-US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2500282"/>
            <a:ext cx="7467600" cy="4357718"/>
          </a:xfrm>
        </p:spPr>
        <p:txBody>
          <a:bodyPr/>
          <a:lstStyle/>
          <a:p>
            <a:r>
              <a:rPr lang="en-IN" dirty="0" smtClean="0"/>
              <a:t>MSME either NPA or under stress</a:t>
            </a:r>
          </a:p>
          <a:p>
            <a:r>
              <a:rPr lang="en-IN" dirty="0" smtClean="0"/>
              <a:t>Partially guaranteed</a:t>
            </a:r>
          </a:p>
          <a:p>
            <a:r>
              <a:rPr lang="en-IN" dirty="0" smtClean="0"/>
              <a:t>Unit should be functioning</a:t>
            </a:r>
          </a:p>
          <a:p>
            <a:r>
              <a:rPr lang="en-IN" dirty="0" smtClean="0"/>
              <a:t>More than 2 lakh MSMEs likely to be benefitted</a:t>
            </a:r>
          </a:p>
          <a:p>
            <a:r>
              <a:rPr lang="en-IN" dirty="0" smtClean="0"/>
              <a:t>Government to infuse Rs 4000 crore in credit guarantee trust for MSMEs</a:t>
            </a:r>
          </a:p>
          <a:p>
            <a:r>
              <a:rPr lang="en-IN" dirty="0" smtClean="0"/>
              <a:t>Support to distressed Unit a debt facility of 15% Promoters contribution or Rs 75 Lakh</a:t>
            </a:r>
          </a:p>
          <a:p>
            <a:r>
              <a:rPr lang="en-IN" dirty="0" smtClean="0"/>
              <a:t>For more details </a:t>
            </a:r>
            <a:r>
              <a:rPr lang="en-IN" dirty="0" smtClean="0">
                <a:solidFill>
                  <a:srgbClr val="FF0000"/>
                </a:solidFill>
              </a:rPr>
              <a:t>www.champions.gov.in</a:t>
            </a:r>
          </a:p>
          <a:p>
            <a:endParaRPr lang="en-US" dirty="0"/>
          </a:p>
        </p:txBody>
      </p:sp>
      <p:pic>
        <p:nvPicPr>
          <p:cNvPr id="4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11430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00B050"/>
                </a:solidFill>
                <a:latin typeface="Arial Black" pitchFamily="34" charset="0"/>
              </a:rPr>
              <a:t>50,000 crore equity infusion for </a:t>
            </a:r>
            <a:r>
              <a:rPr lang="en-IN" sz="3600" dirty="0" smtClean="0">
                <a:solidFill>
                  <a:srgbClr val="00B050"/>
                </a:solidFill>
                <a:latin typeface="Arial Black" pitchFamily="34" charset="0"/>
              </a:rPr>
              <a:t>msme</a:t>
            </a:r>
            <a:r>
              <a:rPr lang="en-IN" dirty="0" smtClean="0">
                <a:solidFill>
                  <a:srgbClr val="00B050"/>
                </a:solidFill>
                <a:latin typeface="Arial Black" pitchFamily="34" charset="0"/>
              </a:rPr>
              <a:t>/launch of fund of funds</a:t>
            </a:r>
            <a:endParaRPr lang="en-US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1984248"/>
            <a:ext cx="7467600" cy="4873752"/>
          </a:xfrm>
        </p:spPr>
        <p:txBody>
          <a:bodyPr/>
          <a:lstStyle/>
          <a:p>
            <a:r>
              <a:rPr lang="en-IN" dirty="0" smtClean="0"/>
              <a:t>MSMEs with good viability</a:t>
            </a:r>
          </a:p>
          <a:p>
            <a:r>
              <a:rPr lang="en-IN" dirty="0" smtClean="0"/>
              <a:t>MSMEs likely with public issues</a:t>
            </a:r>
          </a:p>
          <a:p>
            <a:r>
              <a:rPr lang="en-IN" dirty="0" smtClean="0"/>
              <a:t>Corpus of Rs 10,000 crore created </a:t>
            </a:r>
          </a:p>
          <a:p>
            <a:r>
              <a:rPr lang="en-IN" dirty="0" smtClean="0"/>
              <a:t>Private Equity/Bencher capital</a:t>
            </a:r>
          </a:p>
          <a:p>
            <a:r>
              <a:rPr lang="en-IN" dirty="0" smtClean="0"/>
              <a:t>To help potential MSMEs in expansion</a:t>
            </a:r>
          </a:p>
          <a:p>
            <a:r>
              <a:rPr lang="en-IN" dirty="0" smtClean="0"/>
              <a:t>For more details </a:t>
            </a:r>
            <a:r>
              <a:rPr lang="en-IN" dirty="0" smtClean="0">
                <a:solidFill>
                  <a:srgbClr val="FF0000"/>
                </a:solidFill>
              </a:rPr>
              <a:t>www.champions.gov.in</a:t>
            </a:r>
          </a:p>
          <a:p>
            <a:endParaRPr lang="en-US" dirty="0"/>
          </a:p>
        </p:txBody>
      </p:sp>
      <p:pic>
        <p:nvPicPr>
          <p:cNvPr id="4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71670" y="642918"/>
            <a:ext cx="6553200" cy="5929354"/>
          </a:xfrm>
        </p:spPr>
        <p:txBody>
          <a:bodyPr>
            <a:normAutofit/>
          </a:bodyPr>
          <a:lstStyle/>
          <a:p>
            <a:pPr algn="ctr" fontAlgn="ctr"/>
            <a:r>
              <a:rPr lang="en-IN" sz="2400" dirty="0" smtClean="0">
                <a:solidFill>
                  <a:srgbClr val="00B050"/>
                </a:solidFill>
                <a:latin typeface="Arial Black" pitchFamily="34" charset="0"/>
              </a:rPr>
              <a:t>TURNOVER AND INVESTMENT CEILING ( In Rs.) FOR PLANT &amp; MACHINERY </a:t>
            </a:r>
            <a:r>
              <a:rPr lang="en-IN" sz="2400" dirty="0" smtClean="0">
                <a:solidFill>
                  <a:srgbClr val="FF0000"/>
                </a:solidFill>
                <a:latin typeface="Arial Black" pitchFamily="34" charset="0"/>
              </a:rPr>
              <a:t>(New Definition)  </a:t>
            </a:r>
          </a:p>
          <a:p>
            <a:pPr fontAlgn="ctr"/>
            <a:r>
              <a:rPr lang="en-IN" sz="2000" dirty="0" smtClean="0">
                <a:solidFill>
                  <a:srgbClr val="00B050"/>
                </a:solidFill>
              </a:rPr>
              <a:t>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https://udyogaadhaar.gov.in/</a:t>
            </a:r>
            <a:endParaRPr lang="en-IN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14546" y="1857364"/>
          <a:ext cx="6096000" cy="398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4064000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>
                        <a:latin typeface="Vani" pitchFamily="34" charset="0"/>
                        <a:cs typeface="Van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Vani" pitchFamily="34" charset="0"/>
                          <a:cs typeface="Vani" pitchFamily="34" charset="0"/>
                        </a:rPr>
                        <a:t>CLASSIFICATION</a:t>
                      </a:r>
                    </a:p>
                    <a:p>
                      <a:endParaRPr lang="en-IN" sz="14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 smtClean="0">
                        <a:latin typeface="Vani" pitchFamily="34" charset="0"/>
                        <a:cs typeface="Van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Vani" pitchFamily="34" charset="0"/>
                          <a:cs typeface="Vani" pitchFamily="34" charset="0"/>
                        </a:rPr>
                        <a:t>MANUFACTURING /SERVICE ENTERPRISES</a:t>
                      </a:r>
                    </a:p>
                    <a:p>
                      <a:endParaRPr lang="en-IN" sz="14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/>
                </a:tc>
              </a:tr>
              <a:tr h="887157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Vani" pitchFamily="34" charset="0"/>
                          <a:cs typeface="Vani" pitchFamily="34" charset="0"/>
                        </a:rPr>
                        <a:t>MICRO</a:t>
                      </a:r>
                      <a:endParaRPr lang="en-IN" sz="2000" b="1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Investment upto 1 crore and turnover upto 5 crore</a:t>
                      </a:r>
                      <a:endParaRPr lang="en-IN" sz="20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</a:tr>
              <a:tr h="1095967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Vani" pitchFamily="34" charset="0"/>
                          <a:cs typeface="Vani" pitchFamily="34" charset="0"/>
                        </a:rPr>
                        <a:t>SMALL</a:t>
                      </a:r>
                      <a:endParaRPr lang="en-IN" sz="2000" b="1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Investment upto 10 crore and turnover upto 50 crore</a:t>
                      </a:r>
                      <a:endParaRPr lang="en-IN" sz="20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</a:tr>
              <a:tr h="1272877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Vani" pitchFamily="34" charset="0"/>
                          <a:cs typeface="Vani" pitchFamily="34" charset="0"/>
                        </a:rPr>
                        <a:t>MEDIUM</a:t>
                      </a:r>
                      <a:endParaRPr lang="en-IN" sz="2000" b="1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Vani" pitchFamily="34" charset="0"/>
                          <a:cs typeface="Vani" pitchFamily="34" charset="0"/>
                        </a:rPr>
                        <a:t>Investment upto 50 crore and turnover upto 250 crore</a:t>
                      </a:r>
                      <a:endParaRPr lang="en-IN" sz="2000" dirty="0">
                        <a:latin typeface="Vani" pitchFamily="34" charset="0"/>
                        <a:cs typeface="Van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0" y="1214422"/>
            <a:ext cx="6172200" cy="3643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n-IN" sz="2600" dirty="0" smtClean="0">
                <a:solidFill>
                  <a:srgbClr val="002060"/>
                </a:solidFill>
              </a:rPr>
              <a:t> Global tenders </a:t>
            </a:r>
            <a:r>
              <a:rPr lang="en-IN" sz="2600" dirty="0" smtClean="0">
                <a:solidFill>
                  <a:srgbClr val="FF0000"/>
                </a:solidFill>
              </a:rPr>
              <a:t>upto Rs 200 crore </a:t>
            </a:r>
            <a:r>
              <a:rPr lang="en-IN" sz="2600" dirty="0" smtClean="0">
                <a:solidFill>
                  <a:srgbClr val="002060"/>
                </a:solidFill>
              </a:rPr>
              <a:t>to be disallowed for government tenders to enable MSMEs to participate in government procurement process</a:t>
            </a:r>
          </a:p>
          <a:p>
            <a:pPr>
              <a:buFont typeface="Courier New" pitchFamily="49" charset="0"/>
              <a:buChar char="o"/>
            </a:pPr>
            <a:endParaRPr lang="en-IN" sz="2600" dirty="0" smtClean="0">
              <a:solidFill>
                <a:srgbClr val="002060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IN" sz="2600" dirty="0" smtClean="0">
                <a:solidFill>
                  <a:srgbClr val="002060"/>
                </a:solidFill>
              </a:rPr>
              <a:t> GOI and CPSU to clear all receivables of MSMEs in the </a:t>
            </a:r>
            <a:r>
              <a:rPr lang="en-IN" sz="2600" dirty="0" smtClean="0">
                <a:solidFill>
                  <a:srgbClr val="FF0000"/>
                </a:solidFill>
              </a:rPr>
              <a:t>next 45 days</a:t>
            </a:r>
          </a:p>
          <a:p>
            <a:pPr>
              <a:buFont typeface="Courier New" pitchFamily="49" charset="0"/>
              <a:buChar char="o"/>
            </a:pPr>
            <a:endParaRPr lang="en-IN" sz="2600" dirty="0" smtClean="0">
              <a:solidFill>
                <a:srgbClr val="002060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IN" sz="2600" dirty="0" smtClean="0">
                <a:solidFill>
                  <a:srgbClr val="002060"/>
                </a:solidFill>
              </a:rPr>
              <a:t> All central agencies like railways, road transport, CPWD etc. to grant extension of contracts </a:t>
            </a:r>
            <a:r>
              <a:rPr lang="en-IN" sz="2600" dirty="0" smtClean="0">
                <a:solidFill>
                  <a:srgbClr val="FF0000"/>
                </a:solidFill>
              </a:rPr>
              <a:t>upto</a:t>
            </a:r>
            <a:r>
              <a:rPr lang="en-IN" sz="2600" dirty="0" smtClean="0">
                <a:solidFill>
                  <a:srgbClr val="002060"/>
                </a:solidFill>
              </a:rPr>
              <a:t> </a:t>
            </a:r>
            <a:r>
              <a:rPr lang="en-IN" sz="2600" dirty="0" smtClean="0">
                <a:solidFill>
                  <a:srgbClr val="FF0000"/>
                </a:solidFill>
              </a:rPr>
              <a:t>6 months </a:t>
            </a:r>
            <a:r>
              <a:rPr lang="en-IN" sz="2600" dirty="0" smtClean="0">
                <a:solidFill>
                  <a:srgbClr val="002060"/>
                </a:solidFill>
              </a:rPr>
              <a:t>without cost to contractor</a:t>
            </a:r>
          </a:p>
          <a:p>
            <a:endParaRPr lang="en-IN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71670" y="1066800"/>
            <a:ext cx="6553200" cy="57912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For more details, please visit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IN" sz="3200" dirty="0" smtClean="0">
                <a:solidFill>
                  <a:srgbClr val="FF0000"/>
                </a:solidFill>
              </a:rPr>
              <a:t>www.champions.gov.in  </a:t>
            </a:r>
            <a:r>
              <a:rPr lang="en-IN" sz="3200" dirty="0" smtClean="0">
                <a:solidFill>
                  <a:srgbClr val="0070C0"/>
                </a:solidFill>
              </a:rPr>
              <a:t>for reporting problems</a:t>
            </a:r>
            <a:endParaRPr lang="en-US" sz="3000" dirty="0" smtClean="0">
              <a:solidFill>
                <a:srgbClr val="0070C0"/>
              </a:solidFill>
              <a:latin typeface="Van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3000" dirty="0" smtClean="0">
              <a:solidFill>
                <a:srgbClr val="FF0000"/>
              </a:solidFill>
              <a:latin typeface="Vani" pitchFamily="34" charset="0"/>
              <a:cs typeface="Van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my.msme.gov.in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for online application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30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IN" sz="3000" spc="600" dirty="0" smtClean="0"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www.dcmsme.gov.in</a:t>
            </a:r>
            <a:r>
              <a:rPr lang="en-IN" sz="3000" spc="6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for schemes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3000" spc="600" dirty="0" smtClean="0"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M-9891208815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30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30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15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SME\Desktop\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298" y="1142984"/>
            <a:ext cx="5881734" cy="414338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32" y="357166"/>
            <a:ext cx="6457968" cy="6024584"/>
          </a:xfrm>
        </p:spPr>
        <p:txBody>
          <a:bodyPr>
            <a:normAutofit lnSpcReduction="10000"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MSMEs at a glance :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1900" dirty="0" smtClean="0">
                <a:solidFill>
                  <a:srgbClr val="00B050"/>
                </a:solidFill>
              </a:rPr>
              <a:t>     </a:t>
            </a:r>
            <a:r>
              <a:rPr lang="en-US" sz="2000" dirty="0" smtClean="0">
                <a:solidFill>
                  <a:srgbClr val="00B050"/>
                </a:solidFill>
              </a:rPr>
              <a:t>A.    a) </a:t>
            </a:r>
            <a:r>
              <a:rPr lang="en-US" sz="2000" dirty="0" smtClean="0">
                <a:solidFill>
                  <a:srgbClr val="002060"/>
                </a:solidFill>
              </a:rPr>
              <a:t>SSI </a:t>
            </a:r>
            <a:r>
              <a:rPr lang="en-US" sz="2000" dirty="0" smtClean="0">
                <a:solidFill>
                  <a:srgbClr val="002060"/>
                </a:solidFill>
              </a:rPr>
              <a:t>Registration 15,63,974 upto 2006</a:t>
            </a:r>
          </a:p>
          <a:p>
            <a:pPr marL="342900" indent="-342900"/>
            <a:r>
              <a:rPr lang="en-US" sz="2000" dirty="0" smtClean="0">
                <a:solidFill>
                  <a:srgbClr val="00B050"/>
                </a:solidFill>
              </a:rPr>
              <a:t>             b)</a:t>
            </a:r>
            <a:r>
              <a:rPr lang="en-US" sz="2000" dirty="0" smtClean="0">
                <a:solidFill>
                  <a:srgbClr val="002060"/>
                </a:solidFill>
              </a:rPr>
              <a:t> Entrepreneur </a:t>
            </a:r>
            <a:r>
              <a:rPr lang="en-US" sz="2000" dirty="0" smtClean="0">
                <a:solidFill>
                  <a:srgbClr val="002060"/>
                </a:solidFill>
              </a:rPr>
              <a:t>Memorandum 21,96,902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            between </a:t>
            </a:r>
            <a:r>
              <a:rPr lang="en-US" sz="2000" dirty="0" smtClean="0">
                <a:solidFill>
                  <a:srgbClr val="002060"/>
                </a:solidFill>
              </a:rPr>
              <a:t>2007-2015.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</a:t>
            </a:r>
            <a:r>
              <a:rPr lang="en-US" sz="2000" dirty="0" smtClean="0">
                <a:solidFill>
                  <a:srgbClr val="00B050"/>
                </a:solidFill>
              </a:rPr>
              <a:t>c)</a:t>
            </a:r>
            <a:r>
              <a:rPr lang="en-US" sz="2000" dirty="0" smtClean="0">
                <a:solidFill>
                  <a:srgbClr val="002060"/>
                </a:solidFill>
              </a:rPr>
              <a:t>  UAM 1,01,13,814 from Sept. 2015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             d)</a:t>
            </a:r>
            <a:r>
              <a:rPr lang="en-US" sz="2000" dirty="0" smtClean="0">
                <a:solidFill>
                  <a:srgbClr val="002060"/>
                </a:solidFill>
              </a:rPr>
              <a:t> Total </a:t>
            </a:r>
            <a:r>
              <a:rPr lang="en-US" sz="2000" dirty="0" smtClean="0">
                <a:solidFill>
                  <a:srgbClr val="002060"/>
                </a:solidFill>
              </a:rPr>
              <a:t>registration </a:t>
            </a:r>
            <a:r>
              <a:rPr lang="en-US" sz="2000" dirty="0" smtClean="0">
                <a:solidFill>
                  <a:srgbClr val="002060"/>
                </a:solidFill>
              </a:rPr>
              <a:t> till  24 June, 2020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1,38,74,690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IN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    B.</a:t>
            </a:r>
            <a:r>
              <a:rPr lang="en-US" sz="2000" dirty="0" smtClean="0">
                <a:solidFill>
                  <a:srgbClr val="002060"/>
                </a:solidFill>
              </a:rPr>
              <a:t>    Estimated </a:t>
            </a:r>
            <a:r>
              <a:rPr lang="en-US" sz="2000" dirty="0" smtClean="0">
                <a:solidFill>
                  <a:srgbClr val="002060"/>
                </a:solidFill>
              </a:rPr>
              <a:t>MSME </a:t>
            </a:r>
            <a:r>
              <a:rPr lang="en-US" sz="2000" dirty="0" smtClean="0">
                <a:solidFill>
                  <a:srgbClr val="002060"/>
                </a:solidFill>
              </a:rPr>
              <a:t> :       633.88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     Rural       :       324.88 Lakh                                                         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                       Urban      :       309.00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r>
              <a:rPr lang="en-IN" dirty="0" smtClean="0">
                <a:solidFill>
                  <a:srgbClr val="00B050"/>
                </a:solidFill>
              </a:rPr>
              <a:t>S</a:t>
            </a:r>
            <a:r>
              <a:rPr lang="en-IN" dirty="0" smtClean="0">
                <a:solidFill>
                  <a:srgbClr val="00B050"/>
                </a:solidFill>
              </a:rPr>
              <a:t>ource: Annual Report, 2018-19,Ministry of MSME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22" y="500042"/>
            <a:ext cx="6172200" cy="6024584"/>
          </a:xfrm>
        </p:spPr>
        <p:txBody>
          <a:bodyPr/>
          <a:lstStyle/>
          <a:p>
            <a:r>
              <a:rPr lang="en-US" sz="2000" dirty="0" smtClean="0">
                <a:solidFill>
                  <a:srgbClr val="00B050"/>
                </a:solidFill>
              </a:rPr>
              <a:t>C.      </a:t>
            </a:r>
            <a:r>
              <a:rPr lang="en-US" sz="2000" dirty="0" smtClean="0">
                <a:solidFill>
                  <a:srgbClr val="002060"/>
                </a:solidFill>
              </a:rPr>
              <a:t>Manufacturing  :  196.65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   Trade :   230.35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Services :   206.85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 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D.                        </a:t>
            </a:r>
            <a:r>
              <a:rPr lang="en-US" sz="2000" dirty="0" smtClean="0">
                <a:solidFill>
                  <a:srgbClr val="002060"/>
                </a:solidFill>
              </a:rPr>
              <a:t>Micro   :   630.52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    Small   :   </a:t>
            </a:r>
            <a:r>
              <a:rPr lang="en-US" sz="2000" dirty="0" smtClean="0">
                <a:solidFill>
                  <a:srgbClr val="002060"/>
                </a:solidFill>
              </a:rPr>
              <a:t>3.31 lakh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Medium   :   0.05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     Total   :   633.88 lakh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 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E.     </a:t>
            </a:r>
            <a:r>
              <a:rPr lang="en-US" sz="2000" dirty="0" smtClean="0">
                <a:solidFill>
                  <a:srgbClr val="002060"/>
                </a:solidFill>
              </a:rPr>
              <a:t>Employment  in MSME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Manufacturing  :  360.41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          Trade  :  387.18 </a:t>
            </a:r>
            <a:r>
              <a:rPr lang="en-US" sz="2000" dirty="0" smtClean="0">
                <a:solidFill>
                  <a:srgbClr val="002060"/>
                </a:solidFill>
              </a:rPr>
              <a:t>lakh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                     Services   :  362.22 lakh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IN" dirty="0" smtClean="0">
              <a:solidFill>
                <a:srgbClr val="00B050"/>
              </a:solidFill>
            </a:endParaRPr>
          </a:p>
          <a:p>
            <a:r>
              <a:rPr lang="en-IN" dirty="0" smtClean="0">
                <a:solidFill>
                  <a:srgbClr val="00B050"/>
                </a:solidFill>
              </a:rPr>
              <a:t>Source: Annual Report, 2018-19,Ministry of MSME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00232" y="785794"/>
            <a:ext cx="6553200" cy="5612922"/>
          </a:xfrm>
        </p:spPr>
        <p:txBody>
          <a:bodyPr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  <a:cs typeface="Vani" pitchFamily="34" charset="0"/>
              </a:rPr>
              <a:t>ELIGIBILITY  TO  AVAIL  GOVT. SCHEMES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  <a:p>
            <a:pPr algn="just">
              <a:defRPr/>
            </a:pPr>
            <a:r>
              <a:rPr lang="en-IN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Any MSE unit who has filed an Udyog Aadhaar Memorandum (UAM) </a:t>
            </a:r>
            <a:r>
              <a:rPr lang="en-IN" sz="3200" dirty="0" smtClean="0"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(udyogaadhaar.gov)</a:t>
            </a:r>
            <a:r>
              <a:rPr lang="en-IN" sz="32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 in with the appropriate authority  or who has erstwhile  DIC registration will be eligible for support under the Schemes implemented by Ministry of MSME,GOI.</a:t>
            </a:r>
            <a:endParaRPr lang="en-IN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990600"/>
            <a:ext cx="6553200" cy="5384322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 smtClean="0">
              <a:solidFill>
                <a:schemeClr val="accent6">
                  <a:lumMod val="50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 smtClean="0">
              <a:solidFill>
                <a:schemeClr val="accent6">
                  <a:lumMod val="50000"/>
                </a:schemeClr>
              </a:solidFill>
              <a:latin typeface="Vani" pitchFamily="34" charset="0"/>
              <a:cs typeface="Van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0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“Credit  Link Capital Subsidy Scheme for Technology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0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Up-Gradation”</a:t>
            </a:r>
            <a:endParaRPr lang="en-IN" sz="4000" dirty="0">
              <a:solidFill>
                <a:srgbClr val="00B050"/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43108" y="857232"/>
            <a:ext cx="6553200" cy="5384322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The revised scheme aims at facilitating technology up-gradation by providing </a:t>
            </a:r>
            <a:r>
              <a:rPr lang="en-IN" sz="2800" dirty="0" smtClean="0">
                <a:solidFill>
                  <a:srgbClr val="00B050"/>
                </a:solidFill>
                <a:latin typeface="Vani" pitchFamily="34" charset="0"/>
                <a:cs typeface="Vani" pitchFamily="34" charset="0"/>
              </a:rPr>
              <a:t>15% upfront capital subsidy upto (upper limit of) Rs 15 lakhs to MSE</a:t>
            </a:r>
            <a:r>
              <a:rPr lang="en-IN" sz="2800" dirty="0" smtClean="0">
                <a:solidFill>
                  <a:schemeClr val="tx2">
                    <a:lumMod val="75000"/>
                  </a:schemeClr>
                </a:solidFill>
                <a:latin typeface="Vani" pitchFamily="34" charset="0"/>
                <a:cs typeface="Vani" pitchFamily="34" charset="0"/>
              </a:rPr>
              <a:t>, including tiny, khadi, village and coir industrial units on institutional finance availed of by them for induction of well established and improved technologies in the specified sub-sectors/ products approved under the scheme.</a:t>
            </a:r>
            <a:endParaRPr lang="en-IN" sz="2800" dirty="0">
              <a:solidFill>
                <a:schemeClr val="tx2">
                  <a:lumMod val="75000"/>
                </a:schemeClr>
              </a:solidFill>
              <a:latin typeface="Vani" pitchFamily="34" charset="0"/>
              <a:cs typeface="Vani" pitchFamily="34" charset="0"/>
            </a:endParaRPr>
          </a:p>
        </p:txBody>
      </p:sp>
      <p:pic>
        <p:nvPicPr>
          <p:cNvPr id="6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smedinewdelhi.gov.in/images/int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620000" y="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913</TotalTime>
  <Words>1531</Words>
  <Application>Microsoft Office PowerPoint</Application>
  <PresentationFormat>On-screen Show (4:3)</PresentationFormat>
  <Paragraphs>269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Student design project funding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SIDBI safe loan for msmes</vt:lpstr>
      <vt:lpstr> 3 lakh crore collateral free automatic loan to msmes</vt:lpstr>
      <vt:lpstr> government to support stressed msmes with infusion of Rs 20,000 crore equity support through subordinate debt </vt:lpstr>
      <vt:lpstr>50,000 crore equity infusion for msme/launch of fund of funds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189</cp:revision>
  <dcterms:created xsi:type="dcterms:W3CDTF">2006-08-16T00:00:00Z</dcterms:created>
  <dcterms:modified xsi:type="dcterms:W3CDTF">2020-06-27T08:31:21Z</dcterms:modified>
</cp:coreProperties>
</file>